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sldIdLst>
    <p:sldId id="256" r:id="rId2"/>
    <p:sldId id="265" r:id="rId3"/>
    <p:sldId id="258" r:id="rId4"/>
    <p:sldId id="259" r:id="rId5"/>
    <p:sldId id="266" r:id="rId6"/>
    <p:sldId id="264" r:id="rId7"/>
    <p:sldId id="260" r:id="rId8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771" y="-8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02ECC-18BF-4975-93AA-7EC0C867A2BC}" type="datetimeFigureOut">
              <a:rPr lang="de-DE" smtClean="0"/>
              <a:t>18.05.2012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CCFA3-FBB3-4591-BDA4-39A4F155FB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22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1" y="6737101"/>
            <a:ext cx="686331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14350" y="2531536"/>
            <a:ext cx="5829300" cy="2642988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14350" y="5216766"/>
            <a:ext cx="5829300" cy="1732906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2824" y="7154333"/>
            <a:ext cx="6860824" cy="2761905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7C9A32-81FB-4E6B-B32D-E9F89CD94D5C}" type="datetimeFigureOut">
              <a:rPr lang="de-DE" smtClean="0"/>
              <a:t>18.05.2012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8CF0B3-E88F-4E06-BAEF-00C79716F26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2139698"/>
            <a:ext cx="6172200" cy="6335436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C9A32-81FB-4E6B-B32D-E9F89CD94D5C}" type="datetimeFigureOut">
              <a:rPr lang="de-DE" smtClean="0"/>
              <a:t>18.05.2012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CF0B3-E88F-4E06-BAEF-00C79716F26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133010" y="396703"/>
            <a:ext cx="1333103" cy="8078433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396704"/>
            <a:ext cx="4743450" cy="807843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C9A32-81FB-4E6B-B32D-E9F89CD94D5C}" type="datetimeFigureOut">
              <a:rPr lang="de-DE" smtClean="0"/>
              <a:t>18.05.2012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CF0B3-E88F-4E06-BAEF-00C79716F26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C9A32-81FB-4E6B-B32D-E9F89CD94D5C}" type="datetimeFigureOut">
              <a:rPr lang="de-DE" smtClean="0"/>
              <a:t>18.05.2012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CF0B3-E88F-4E06-BAEF-00C79716F26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82" y="1530695"/>
            <a:ext cx="5829300" cy="264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942035" y="4234695"/>
            <a:ext cx="3429000" cy="2101505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C9A32-81FB-4E6B-B32D-E9F89CD94D5C}" type="datetimeFigureOut">
              <a:rPr lang="de-DE" smtClean="0"/>
              <a:t>18.05.2012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CF0B3-E88F-4E06-BAEF-00C79716F26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2727510" y="4341237"/>
            <a:ext cx="137160" cy="3302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2587698" y="4341237"/>
            <a:ext cx="137160" cy="3302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2139697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0" y="2139697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C9A32-81FB-4E6B-B32D-E9F89CD94D5C}" type="datetimeFigureOut">
              <a:rPr lang="de-DE" smtClean="0"/>
              <a:t>18.05.2012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CF0B3-E88F-4E06-BAEF-00C79716F265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4406"/>
            <a:ext cx="6172200" cy="1651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7814733"/>
            <a:ext cx="3030141" cy="1100667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3483770" y="7814733"/>
            <a:ext cx="3031331" cy="1100667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342900" y="2086203"/>
            <a:ext cx="3030141" cy="5693658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2086203"/>
            <a:ext cx="3031331" cy="5693658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C9A32-81FB-4E6B-B32D-E9F89CD94D5C}" type="datetimeFigureOut">
              <a:rPr lang="de-DE" smtClean="0"/>
              <a:t>18.05.2012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CF0B3-E88F-4E06-BAEF-00C79716F265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C9A32-81FB-4E6B-B32D-E9F89CD94D5C}" type="datetimeFigureOut">
              <a:rPr lang="de-DE" smtClean="0"/>
              <a:t>18.05.2012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CF0B3-E88F-4E06-BAEF-00C79716F265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C9A32-81FB-4E6B-B32D-E9F89CD94D5C}" type="datetimeFigureOut">
              <a:rPr lang="de-DE" smtClean="0"/>
              <a:t>18.05.2012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CF0B3-E88F-4E06-BAEF-00C79716F26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7044267"/>
            <a:ext cx="5611332" cy="6604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3314700" y="7735147"/>
            <a:ext cx="2980944" cy="1320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685800" y="396240"/>
            <a:ext cx="5609844" cy="660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045274" y="9255919"/>
            <a:ext cx="1440180" cy="528320"/>
          </a:xfrm>
        </p:spPr>
        <p:txBody>
          <a:bodyPr/>
          <a:lstStyle>
            <a:extLst/>
          </a:lstStyle>
          <a:p>
            <a:fld id="{AC7C9A32-81FB-4E6B-B32D-E9F89CD94D5C}" type="datetimeFigureOut">
              <a:rPr lang="de-DE" smtClean="0"/>
              <a:t>18.05.2012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8CF0B3-E88F-4E06-BAEF-00C79716F265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55924" y="7862692"/>
            <a:ext cx="5372100" cy="936335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1450" y="274398"/>
            <a:ext cx="6515100" cy="6339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7C9A32-81FB-4E6B-B32D-E9F89CD94D5C}" type="datetimeFigureOut">
              <a:rPr lang="de-DE" smtClean="0"/>
              <a:t>18.05.2012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85054" y="9255920"/>
            <a:ext cx="1763011" cy="5274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8CF0B3-E88F-4E06-BAEF-00C79716F265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50" y="7027399"/>
            <a:ext cx="6056574" cy="812748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374455" y="8587130"/>
            <a:ext cx="3705468" cy="133044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364288" y="8578571"/>
            <a:ext cx="2767838" cy="134831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4532" y="8365143"/>
            <a:ext cx="2551736" cy="1561254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6928" y="8360067"/>
            <a:ext cx="2554132" cy="1566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6498084" y="7205524"/>
            <a:ext cx="137160" cy="3302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6358272" y="7205524"/>
            <a:ext cx="137160" cy="3302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374455" y="8587130"/>
            <a:ext cx="3705468" cy="133044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364288" y="8578571"/>
            <a:ext cx="2767838" cy="134831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4532" y="8365143"/>
            <a:ext cx="2551736" cy="1561254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6928" y="8360067"/>
            <a:ext cx="2554132" cy="1566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342900" y="2139697"/>
            <a:ext cx="6172200" cy="653750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5045274" y="9255919"/>
            <a:ext cx="1440180" cy="528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C7C9A32-81FB-4E6B-B32D-E9F89CD94D5C}" type="datetimeFigureOut">
              <a:rPr lang="de-DE" smtClean="0"/>
              <a:t>18.05.2012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3285054" y="9255920"/>
            <a:ext cx="1763011" cy="52740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6485454" y="9255920"/>
            <a:ext cx="274320" cy="52740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68CF0B3-E88F-4E06-BAEF-00C79716F265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i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6397570"/>
            <a:ext cx="6858000" cy="648072"/>
          </a:xfrm>
        </p:spPr>
        <p:txBody>
          <a:bodyPr>
            <a:normAutofit/>
          </a:bodyPr>
          <a:lstStyle/>
          <a:p>
            <a:pPr algn="ctr"/>
            <a:r>
              <a:rPr lang="de-DE" sz="2000" dirty="0" smtClean="0">
                <a:latin typeface="+mj-lt"/>
              </a:rPr>
              <a:t>Ästhetik und Stil trifft Kompetenz</a:t>
            </a:r>
            <a:endParaRPr lang="de-DE" sz="2000" dirty="0">
              <a:latin typeface="+mj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96" y="5313040"/>
            <a:ext cx="3816424" cy="109317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r="3431" b="632"/>
          <a:stretch/>
        </p:blipFill>
        <p:spPr>
          <a:xfrm>
            <a:off x="1814040" y="1712640"/>
            <a:ext cx="3038335" cy="3371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863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37773" y="6508239"/>
            <a:ext cx="6172200" cy="1440160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50000"/>
              </a:lnSpc>
              <a:buClrTx/>
              <a:buFont typeface="Arial" pitchFamily="34" charset="0"/>
              <a:buChar char="•"/>
            </a:pPr>
            <a:endParaRPr lang="de-DE" dirty="0" smtClean="0">
              <a:latin typeface="+mj-lt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de-DE" dirty="0" smtClean="0">
                <a:latin typeface="+mj-lt"/>
              </a:rPr>
              <a:t>Komfort, Stil und Ästhetik treffen Pflanzenkompetenz</a:t>
            </a:r>
            <a:endParaRPr lang="de-DE" dirty="0">
              <a:latin typeface="+mj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Das Ziel:</a:t>
            </a:r>
            <a:br>
              <a:rPr lang="de-DE" dirty="0" smtClean="0"/>
            </a:br>
            <a:r>
              <a:rPr lang="de-DE" dirty="0" smtClean="0"/>
              <a:t>Pflanzen-Convenience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16371" y="2072680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256032">
              <a:spcBef>
                <a:spcPts val="400"/>
              </a:spcBef>
              <a:buSzPct val="68000"/>
              <a:buFont typeface="Arial" pitchFamily="34" charset="0"/>
              <a:buChar char="•"/>
            </a:pPr>
            <a:r>
              <a:rPr lang="de-DE" sz="2700" dirty="0">
                <a:solidFill>
                  <a:prstClr val="black"/>
                </a:solidFill>
                <a:latin typeface="Arial"/>
              </a:rPr>
              <a:t>Traumhafte Pflanzen durch optimierte Pflege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6371" y="3296816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256032">
              <a:spcBef>
                <a:spcPts val="400"/>
              </a:spcBef>
              <a:buSzPct val="68000"/>
              <a:buFont typeface="Arial" pitchFamily="34" charset="0"/>
              <a:buChar char="•"/>
            </a:pPr>
            <a:r>
              <a:rPr lang="de-DE" sz="2700" dirty="0">
                <a:solidFill>
                  <a:prstClr val="black"/>
                </a:solidFill>
                <a:latin typeface="Arial"/>
              </a:rPr>
              <a:t>Ob Kakteen, Sukkulenten, Orchideen oder Topfpflanzen - </a:t>
            </a:r>
            <a:br>
              <a:rPr lang="de-DE" sz="2700" dirty="0">
                <a:solidFill>
                  <a:prstClr val="black"/>
                </a:solidFill>
                <a:latin typeface="Arial"/>
              </a:rPr>
            </a:br>
            <a:r>
              <a:rPr lang="de-DE" sz="2700" dirty="0">
                <a:solidFill>
                  <a:prstClr val="black"/>
                </a:solidFill>
                <a:latin typeface="Arial"/>
              </a:rPr>
              <a:t>mit einem Gießvorgang sind alle bestens versorgt.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65375" y="5313040"/>
            <a:ext cx="6360118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256032">
              <a:lnSpc>
                <a:spcPts val="2600"/>
              </a:lnSpc>
              <a:spcBef>
                <a:spcPts val="400"/>
              </a:spcBef>
              <a:buSzPct val="68000"/>
              <a:buFont typeface="Arial" pitchFamily="34" charset="0"/>
              <a:buChar char="•"/>
            </a:pPr>
            <a:r>
              <a:rPr lang="de-DE" sz="2700" dirty="0">
                <a:solidFill>
                  <a:prstClr val="black"/>
                </a:solidFill>
                <a:latin typeface="Arial"/>
              </a:rPr>
              <a:t>Alles in einem Set –</a:t>
            </a:r>
          </a:p>
          <a:p>
            <a:pPr marL="109728" lvl="0">
              <a:lnSpc>
                <a:spcPts val="2600"/>
              </a:lnSpc>
              <a:spcBef>
                <a:spcPts val="400"/>
              </a:spcBef>
              <a:buSzPct val="68000"/>
            </a:pPr>
            <a:r>
              <a:rPr lang="de-DE" sz="2700" dirty="0">
                <a:solidFill>
                  <a:prstClr val="black"/>
                </a:solidFill>
                <a:latin typeface="Arial"/>
              </a:rPr>
              <a:t>   und trotzdem die Freiheit der   </a:t>
            </a:r>
          </a:p>
          <a:p>
            <a:pPr marL="109728" lvl="0">
              <a:lnSpc>
                <a:spcPts val="2600"/>
              </a:lnSpc>
              <a:spcBef>
                <a:spcPts val="400"/>
              </a:spcBef>
              <a:buSzPct val="68000"/>
            </a:pPr>
            <a:r>
              <a:rPr lang="de-DE" sz="2700" dirty="0">
                <a:solidFill>
                  <a:prstClr val="black"/>
                </a:solidFill>
                <a:latin typeface="Arial"/>
              </a:rPr>
              <a:t>   Auswahl und Kombination</a:t>
            </a:r>
          </a:p>
        </p:txBody>
      </p:sp>
    </p:spTree>
    <p:extLst>
      <p:ext uri="{BB962C8B-B14F-4D97-AF65-F5344CB8AC3E}">
        <p14:creationId xmlns:p14="http://schemas.microsoft.com/office/powerpoint/2010/main" val="11723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8000">
        <p:fade/>
      </p:transition>
    </mc:Choice>
    <mc:Fallback xmlns="">
      <p:transition spd="med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Komfortabel,</a:t>
            </a:r>
            <a:r>
              <a:rPr lang="de-DE" dirty="0">
                <a:latin typeface="Bauhaus 93" pitchFamily="82" charset="0"/>
              </a:rPr>
              <a:t/>
            </a:r>
            <a:br>
              <a:rPr lang="de-DE" dirty="0">
                <a:latin typeface="Bauhaus 93" pitchFamily="82" charset="0"/>
              </a:rPr>
            </a:br>
            <a:r>
              <a:rPr lang="de-DE" dirty="0" smtClean="0"/>
              <a:t>Einfach &amp; Schön</a:t>
            </a:r>
            <a:endParaRPr lang="de-DE" dirty="0">
              <a:latin typeface="Bauhaus 93" pitchFamily="82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58" y="2963627"/>
            <a:ext cx="4327595" cy="2793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feld 7"/>
          <p:cNvSpPr txBox="1"/>
          <p:nvPr/>
        </p:nvSpPr>
        <p:spPr>
          <a:xfrm>
            <a:off x="260648" y="6609184"/>
            <a:ext cx="6336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+mj-lt"/>
              </a:rPr>
              <a:t>Ein Gießvorgang versorgt unterschiedlichste Pflanzen individuell und optimal.</a:t>
            </a:r>
          </a:p>
          <a:p>
            <a:pPr marL="285750" indent="-285750">
              <a:lnSpc>
                <a:spcPct val="50000"/>
              </a:lnSpc>
              <a:buFont typeface="Arial" pitchFamily="34" charset="0"/>
              <a:buChar char="•"/>
            </a:pPr>
            <a:endParaRPr lang="de-DE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+mj-lt"/>
              </a:rPr>
              <a:t>Ausgeklügelte Kapillar-Bewässerung in Abstimmung mit hochwertigen Spezialsubstraten machen das möglich.</a:t>
            </a:r>
          </a:p>
          <a:p>
            <a:pPr marL="285750" indent="-285750">
              <a:lnSpc>
                <a:spcPct val="50000"/>
              </a:lnSpc>
              <a:buFont typeface="Arial" pitchFamily="34" charset="0"/>
              <a:buChar char="•"/>
            </a:pPr>
            <a:endParaRPr lang="de-DE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+mj-lt"/>
              </a:rPr>
              <a:t>Ergebnisse zum träumen - Phantastische Kombinationsmöglichkeiten</a:t>
            </a:r>
            <a:endParaRPr lang="de-D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480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4000">
        <p:fade/>
      </p:transition>
    </mc:Choice>
    <mc:Fallback xmlns="">
      <p:transition spd="med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25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Keramik</a:t>
            </a:r>
            <a:endParaRPr lang="de-DE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1124745" y="3021764"/>
            <a:ext cx="4422412" cy="2696489"/>
            <a:chOff x="1124745" y="3021764"/>
            <a:chExt cx="4422412" cy="2696489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9030" y="3657309"/>
              <a:ext cx="2108127" cy="206094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277" y="3622274"/>
              <a:ext cx="1968465" cy="206094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Textfeld 6"/>
            <p:cNvSpPr txBox="1"/>
            <p:nvPr/>
          </p:nvSpPr>
          <p:spPr>
            <a:xfrm>
              <a:off x="1124745" y="3021764"/>
              <a:ext cx="417646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 smtClean="0">
                  <a:latin typeface="+mj-lt"/>
                </a:rPr>
                <a:t>Das Pflanzgefäß </a:t>
              </a:r>
            </a:p>
            <a:p>
              <a:r>
                <a:rPr lang="de-DE" sz="1000" dirty="0" smtClean="0">
                  <a:latin typeface="+mj-lt"/>
                </a:rPr>
                <a:t>(13 cm x 13 cm x 13 cm = 2,2, Liter)</a:t>
              </a:r>
              <a:endParaRPr lang="de-DE" sz="1000" dirty="0">
                <a:latin typeface="+mj-lt"/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505324" y="3021764"/>
            <a:ext cx="5867412" cy="3022318"/>
            <a:chOff x="-6226762" y="2705559"/>
            <a:chExt cx="5867412" cy="3022318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15" b="6135"/>
            <a:stretch/>
          </p:blipFill>
          <p:spPr>
            <a:xfrm>
              <a:off x="-6226762" y="3501013"/>
              <a:ext cx="5797058" cy="222686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Textfeld 7"/>
            <p:cNvSpPr txBox="1"/>
            <p:nvPr/>
          </p:nvSpPr>
          <p:spPr>
            <a:xfrm>
              <a:off x="-6221726" y="2705559"/>
              <a:ext cx="586237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 smtClean="0">
                  <a:latin typeface="+mj-lt"/>
                </a:rPr>
                <a:t>Die Grundschale </a:t>
              </a:r>
            </a:p>
            <a:p>
              <a:r>
                <a:rPr lang="de-DE" sz="1000" dirty="0" smtClean="0">
                  <a:latin typeface="+mj-lt"/>
                </a:rPr>
                <a:t>( 50 cm x 17 cm</a:t>
              </a:r>
              <a:r>
                <a:rPr lang="de-DE" dirty="0" smtClean="0">
                  <a:latin typeface="+mj-lt"/>
                </a:rPr>
                <a:t>)</a:t>
              </a:r>
              <a:endParaRPr lang="de-DE" dirty="0">
                <a:latin typeface="+mj-lt"/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119291" y="2711242"/>
            <a:ext cx="6278597" cy="3186730"/>
            <a:chOff x="-4470890" y="6719270"/>
            <a:chExt cx="6278597" cy="3186730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34" r="3151" b="9976"/>
            <a:stretch/>
          </p:blipFill>
          <p:spPr>
            <a:xfrm>
              <a:off x="-4393594" y="7286867"/>
              <a:ext cx="6172509" cy="2619133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Textfeld 8"/>
            <p:cNvSpPr txBox="1"/>
            <p:nvPr/>
          </p:nvSpPr>
          <p:spPr>
            <a:xfrm>
              <a:off x="-4470890" y="6719270"/>
              <a:ext cx="62785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 smtClean="0">
                  <a:latin typeface="+mj-lt"/>
                </a:rPr>
                <a:t>Das Set</a:t>
              </a:r>
              <a:endParaRPr lang="de-DE" sz="2800" b="1" dirty="0">
                <a:latin typeface="+mj-lt"/>
              </a:endParaRPr>
            </a:p>
          </p:txBody>
        </p:sp>
      </p:grpSp>
      <p:pic>
        <p:nvPicPr>
          <p:cNvPr id="15" name="Grafi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4" y="2072680"/>
            <a:ext cx="625310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8000">
        <p:fade/>
      </p:transition>
    </mc:Choice>
    <mc:Fallback xmlns="">
      <p:transition spd="med" advClick="0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3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Funktionsteile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2212257"/>
            <a:ext cx="1973168" cy="12088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14" y="4232920"/>
            <a:ext cx="1817134" cy="13201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4" t="16055" r="17959" b="9036"/>
          <a:stretch/>
        </p:blipFill>
        <p:spPr>
          <a:xfrm>
            <a:off x="873849" y="6122032"/>
            <a:ext cx="1647999" cy="16131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feld 7"/>
          <p:cNvSpPr txBox="1"/>
          <p:nvPr/>
        </p:nvSpPr>
        <p:spPr>
          <a:xfrm>
            <a:off x="2708920" y="2108813"/>
            <a:ext cx="376498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e-DE" b="1" dirty="0" smtClean="0">
                <a:latin typeface="+mj-lt"/>
              </a:rPr>
              <a:t>Saug - Vlies</a:t>
            </a:r>
          </a:p>
          <a:p>
            <a:pPr algn="ctr">
              <a:lnSpc>
                <a:spcPts val="1200"/>
              </a:lnSpc>
            </a:pPr>
            <a:endParaRPr lang="de-DE" b="1" dirty="0" smtClean="0">
              <a:latin typeface="+mj-lt"/>
            </a:endParaRPr>
          </a:p>
          <a:p>
            <a:pPr marL="285750" indent="-285750" algn="ctr">
              <a:lnSpc>
                <a:spcPts val="1200"/>
              </a:lnSpc>
              <a:buFont typeface="Wingdings" pitchFamily="2" charset="2"/>
              <a:buChar char="§"/>
            </a:pPr>
            <a:r>
              <a:rPr lang="de-DE" sz="1400" dirty="0" smtClean="0">
                <a:latin typeface="+mj-lt"/>
              </a:rPr>
              <a:t>Optisch dezent und neutral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de-DE" sz="1400" dirty="0" smtClean="0">
                <a:latin typeface="+mj-lt"/>
              </a:rPr>
              <a:t>So ein Vlies verschimmelt und verrottet  nicht.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de-DE" sz="1400" dirty="0" smtClean="0">
                <a:latin typeface="+mj-lt"/>
              </a:rPr>
              <a:t>Sorgt für optimale Verteilung des Gießwassers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852936" y="4232920"/>
            <a:ext cx="377336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e-DE" b="1" dirty="0" smtClean="0">
                <a:latin typeface="+mj-lt"/>
              </a:rPr>
              <a:t>Hochwertige Faserdochte</a:t>
            </a:r>
          </a:p>
          <a:p>
            <a:pPr algn="ctr">
              <a:lnSpc>
                <a:spcPts val="1200"/>
              </a:lnSpc>
            </a:pPr>
            <a:endParaRPr lang="de-DE" b="1" dirty="0" smtClean="0">
              <a:latin typeface="+mj-lt"/>
            </a:endParaRPr>
          </a:p>
          <a:p>
            <a:pPr marL="285750" indent="-285750" algn="ctr">
              <a:lnSpc>
                <a:spcPts val="1200"/>
              </a:lnSpc>
              <a:buFont typeface="Wingdings" pitchFamily="2" charset="2"/>
              <a:buChar char="§"/>
            </a:pPr>
            <a:r>
              <a:rPr lang="de-DE" sz="1400" dirty="0" smtClean="0">
                <a:latin typeface="+mj-lt"/>
              </a:rPr>
              <a:t>Diese Faser behält die Kapillarwirkung 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de-DE" sz="1400" dirty="0" smtClean="0">
                <a:latin typeface="+mj-lt"/>
              </a:rPr>
              <a:t>Transportiert genau die Menge Gießwasser zur Pflanze, welche ideal zur Art und dem Substrat passt</a:t>
            </a:r>
          </a:p>
          <a:p>
            <a:pPr marL="285750" indent="-285750" algn="ctr">
              <a:buFont typeface="Wingdings" pitchFamily="2" charset="2"/>
              <a:buChar char="§"/>
            </a:pPr>
            <a:endParaRPr lang="de-DE" sz="1400" dirty="0" smtClean="0">
              <a:latin typeface="+mj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852936" y="6122032"/>
            <a:ext cx="3773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e-DE" b="1" dirty="0" smtClean="0">
                <a:latin typeface="+mj-lt"/>
              </a:rPr>
              <a:t>Der Waterstick</a:t>
            </a:r>
          </a:p>
          <a:p>
            <a:pPr algn="ctr">
              <a:lnSpc>
                <a:spcPts val="1200"/>
              </a:lnSpc>
            </a:pPr>
            <a:endParaRPr lang="de-DE" b="1" dirty="0" smtClean="0">
              <a:latin typeface="+mj-lt"/>
            </a:endParaRPr>
          </a:p>
          <a:p>
            <a:pPr marL="285750" indent="-285750" algn="ctr">
              <a:lnSpc>
                <a:spcPts val="1200"/>
              </a:lnSpc>
              <a:buFont typeface="Wingdings" pitchFamily="2" charset="2"/>
              <a:buChar char="§"/>
            </a:pPr>
            <a:r>
              <a:rPr lang="de-DE" sz="1400" dirty="0" smtClean="0">
                <a:latin typeface="+mj-lt"/>
              </a:rPr>
              <a:t>Sagt es auf einen Blick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de-DE" sz="1400" dirty="0" smtClean="0">
                <a:latin typeface="+mj-lt"/>
              </a:rPr>
              <a:t>Die Kanne wird hell wenn das Vlies wieder gewässert werden soll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de-DE" sz="1400" dirty="0" smtClean="0">
                <a:latin typeface="+mj-lt"/>
              </a:rPr>
              <a:t>Funktioniert einfach – schnell und sehr lange zuverlässig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de-DE" sz="1400" dirty="0" smtClean="0">
                <a:latin typeface="+mj-lt"/>
              </a:rPr>
              <a:t>Hilft Gießfehler zu vermeiden</a:t>
            </a:r>
          </a:p>
        </p:txBody>
      </p:sp>
    </p:spTree>
    <p:extLst>
      <p:ext uri="{BB962C8B-B14F-4D97-AF65-F5344CB8AC3E}">
        <p14:creationId xmlns:p14="http://schemas.microsoft.com/office/powerpoint/2010/main" val="309062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2000">
        <p:fade/>
      </p:transition>
    </mc:Choice>
    <mc:Fallback xmlns="">
      <p:transition spd="med"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Substrate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09" y="4046796"/>
            <a:ext cx="1483682" cy="18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1" y="1849838"/>
            <a:ext cx="1498419" cy="18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1" y="6321152"/>
            <a:ext cx="1538888" cy="18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feld 4"/>
          <p:cNvSpPr txBox="1"/>
          <p:nvPr/>
        </p:nvSpPr>
        <p:spPr>
          <a:xfrm>
            <a:off x="2369448" y="2220814"/>
            <a:ext cx="410445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e-DE" b="1" dirty="0" smtClean="0">
                <a:latin typeface="+mj-lt"/>
              </a:rPr>
              <a:t>Hochwertiges Orchideensubstrat</a:t>
            </a:r>
          </a:p>
          <a:p>
            <a:pPr algn="ctr">
              <a:lnSpc>
                <a:spcPts val="1200"/>
              </a:lnSpc>
            </a:pPr>
            <a:endParaRPr lang="de-DE" b="1" dirty="0" smtClean="0">
              <a:latin typeface="+mj-lt"/>
            </a:endParaRPr>
          </a:p>
          <a:p>
            <a:pPr marL="285750" indent="-285750" algn="ctr">
              <a:lnSpc>
                <a:spcPts val="1200"/>
              </a:lnSpc>
              <a:buFont typeface="Wingdings" pitchFamily="2" charset="2"/>
              <a:buChar char="§"/>
            </a:pPr>
            <a:r>
              <a:rPr lang="de-DE" sz="1400" dirty="0" smtClean="0">
                <a:latin typeface="+mj-lt"/>
              </a:rPr>
              <a:t>Dekorativ strukturiert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de-DE" sz="1400" dirty="0" smtClean="0">
                <a:latin typeface="+mj-lt"/>
              </a:rPr>
              <a:t>Satt in der Farbe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de-DE" sz="1400" dirty="0" smtClean="0">
                <a:latin typeface="+mj-lt"/>
              </a:rPr>
              <a:t>Beste Durchlüftung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de-DE" sz="1400" dirty="0" smtClean="0">
                <a:latin typeface="+mj-lt"/>
              </a:rPr>
              <a:t>2,5 Liter Topqualität im grauen, reißfesten Beutel</a:t>
            </a:r>
            <a:endParaRPr lang="de-DE" sz="1400" dirty="0">
              <a:latin typeface="+mj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521848" y="4407423"/>
            <a:ext cx="410445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e-DE" b="1" dirty="0" smtClean="0">
                <a:latin typeface="+mj-lt"/>
              </a:rPr>
              <a:t>Neu entwickeltes Kakteensubstrat</a:t>
            </a:r>
          </a:p>
          <a:p>
            <a:pPr algn="ctr">
              <a:lnSpc>
                <a:spcPts val="1200"/>
              </a:lnSpc>
            </a:pPr>
            <a:endParaRPr lang="de-DE" b="1" dirty="0" smtClean="0">
              <a:latin typeface="+mj-lt"/>
            </a:endParaRPr>
          </a:p>
          <a:p>
            <a:pPr marL="285750" indent="-285750" algn="ctr">
              <a:lnSpc>
                <a:spcPts val="1200"/>
              </a:lnSpc>
              <a:buFont typeface="Wingdings" pitchFamily="2" charset="2"/>
              <a:buChar char="§"/>
            </a:pPr>
            <a:r>
              <a:rPr lang="de-DE" sz="1400" dirty="0" smtClean="0">
                <a:latin typeface="+mj-lt"/>
              </a:rPr>
              <a:t>Das Beste was ein Kaktus vorfinden kann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de-DE" sz="1400" dirty="0" smtClean="0">
                <a:latin typeface="+mj-lt"/>
              </a:rPr>
              <a:t>Eine Mischung für optimale Versorgung 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de-DE" sz="1400" dirty="0" smtClean="0">
                <a:latin typeface="+mj-lt"/>
              </a:rPr>
              <a:t>Beste Durchlüftung – keine Staunässe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de-DE" sz="1400" dirty="0" smtClean="0">
                <a:latin typeface="+mj-lt"/>
              </a:rPr>
              <a:t>2,5 Liter Topqualität im gelben, reißfesten Beutel</a:t>
            </a:r>
            <a:endParaRPr lang="de-DE" sz="1400" dirty="0"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21848" y="6661648"/>
            <a:ext cx="410445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e-DE" b="1" dirty="0" smtClean="0">
                <a:latin typeface="+mj-lt"/>
              </a:rPr>
              <a:t>Sattes Substrat für üppiges Grün</a:t>
            </a:r>
          </a:p>
          <a:p>
            <a:pPr algn="ctr">
              <a:lnSpc>
                <a:spcPts val="1200"/>
              </a:lnSpc>
            </a:pPr>
            <a:endParaRPr lang="de-DE" b="1" dirty="0" smtClean="0">
              <a:latin typeface="+mj-lt"/>
            </a:endParaRPr>
          </a:p>
          <a:p>
            <a:pPr marL="285750" indent="-285750" algn="ctr">
              <a:lnSpc>
                <a:spcPts val="1200"/>
              </a:lnSpc>
              <a:buFont typeface="Wingdings" pitchFamily="2" charset="2"/>
              <a:buChar char="§"/>
            </a:pPr>
            <a:r>
              <a:rPr lang="de-DE" sz="1400" dirty="0" smtClean="0">
                <a:latin typeface="+mj-lt"/>
              </a:rPr>
              <a:t>Versorgt bestens alles was blüht und grünt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de-DE" sz="1400" dirty="0" smtClean="0">
                <a:latin typeface="+mj-lt"/>
              </a:rPr>
              <a:t>Hochwertig strukturiertes Substrat 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de-DE" sz="1400" dirty="0" smtClean="0">
                <a:latin typeface="+mj-lt"/>
              </a:rPr>
              <a:t>Ausgewogene Nährstoffversorgung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de-DE" sz="1400" dirty="0" smtClean="0">
                <a:latin typeface="+mj-lt"/>
              </a:rPr>
              <a:t>2,5 Liter Topqualität im grünen, reißfesten Beutel</a:t>
            </a:r>
            <a:endParaRPr lang="de-DE" sz="1400" dirty="0">
              <a:latin typeface="+mj-lt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76" y="717747"/>
            <a:ext cx="1293189" cy="103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4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3000">
        <p:fade/>
      </p:transition>
    </mc:Choice>
    <mc:Fallback xmlns="">
      <p:transition spd="med" advClick="0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 wird es gemacht</a:t>
            </a:r>
            <a:endParaRPr lang="de-DE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13" y="3646820"/>
            <a:ext cx="3780261" cy="47296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26" y="3662484"/>
            <a:ext cx="3996476" cy="47296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26" y="3646820"/>
            <a:ext cx="3996476" cy="47296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26" y="3537691"/>
            <a:ext cx="4031453" cy="51196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16" y="3772331"/>
            <a:ext cx="3923409" cy="48687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46" y="3519594"/>
            <a:ext cx="4145113" cy="51422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46" y="3505575"/>
            <a:ext cx="4239454" cy="54734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46" y="3537691"/>
            <a:ext cx="4315221" cy="53940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59" y="3513811"/>
            <a:ext cx="4382635" cy="54179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feld 4"/>
          <p:cNvSpPr txBox="1"/>
          <p:nvPr/>
        </p:nvSpPr>
        <p:spPr>
          <a:xfrm>
            <a:off x="548680" y="1693837"/>
            <a:ext cx="4392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+mj-lt"/>
              </a:rPr>
              <a:t>Dochte einsetzten</a:t>
            </a:r>
            <a:endParaRPr lang="de-DE" sz="3200" b="1" dirty="0">
              <a:latin typeface="+mj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15507" y="1740003"/>
            <a:ext cx="4392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+mj-lt"/>
              </a:rPr>
              <a:t>Substrat und Pflanze einbringen</a:t>
            </a:r>
            <a:endParaRPr lang="de-DE" sz="3200" b="1" dirty="0">
              <a:latin typeface="+mj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42437" y="1693837"/>
            <a:ext cx="5374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+mj-lt"/>
              </a:rPr>
              <a:t>Dochte kürzen – Waterstick einstecken – gießen</a:t>
            </a:r>
            <a:endParaRPr lang="de-DE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6701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2000">
        <p:fade/>
      </p:transition>
    </mc:Choice>
    <mc:Fallback>
      <p:transition spd="med" advClick="0" advTm="7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3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6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9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8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1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4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7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60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90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17" grpId="0"/>
      <p:bldP spid="17" grpId="1"/>
      <p:bldP spid="18" grpId="0"/>
      <p:bldP spid="18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Iapetus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Larissa Klassisch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267</Words>
  <Application>Microsoft Office PowerPoint</Application>
  <PresentationFormat>A4-Papier (210x297 mm)</PresentationFormat>
  <Paragraphs>60</Paragraphs>
  <Slides>7</Slides>
  <Notes>0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Deimos</vt:lpstr>
      <vt:lpstr>PowerPoint-Präsentation</vt:lpstr>
      <vt:lpstr>Das Ziel: Pflanzen-Convenience</vt:lpstr>
      <vt:lpstr>Komfortabel, Einfach &amp; Schön</vt:lpstr>
      <vt:lpstr>Die Keramik</vt:lpstr>
      <vt:lpstr>Die Funktionsteile</vt:lpstr>
      <vt:lpstr>Die Substrate</vt:lpstr>
      <vt:lpstr>So wird es gemacht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uli</dc:creator>
  <cp:lastModifiedBy>Ulrich</cp:lastModifiedBy>
  <cp:revision>100</cp:revision>
  <dcterms:created xsi:type="dcterms:W3CDTF">2011-05-18T15:56:46Z</dcterms:created>
  <dcterms:modified xsi:type="dcterms:W3CDTF">2012-05-18T15:30:04Z</dcterms:modified>
</cp:coreProperties>
</file>